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F68CE73F-9BD5-4C92-BE7F-AFD31F9D4338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5B1"/>
    <a:srgbClr val="9ED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7948444-0D4B-499B-8E6D-70EBBC3FB2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23E27A-C668-474B-93DB-F6E0847678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04A56-4C58-40BB-B4D4-00D646180513}" type="datetimeFigureOut">
              <a:rPr lang="es-ES" smtClean="0"/>
              <a:t>19/10/2017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232618-68A6-4A79-9B57-7EE2F98D79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BCB1FE-AE13-43A2-9474-941BFB5B06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51613-468B-4F82-9285-4BFF9468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574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32422DC-FE1D-4BCF-9AF8-6150BC8FF404}"/>
              </a:ext>
            </a:extLst>
          </p:cNvPr>
          <p:cNvSpPr/>
          <p:nvPr userDrawn="1"/>
        </p:nvSpPr>
        <p:spPr>
          <a:xfrm>
            <a:off x="0" y="3365843"/>
            <a:ext cx="12192000" cy="3509962"/>
          </a:xfrm>
          <a:prstGeom prst="rect">
            <a:avLst/>
          </a:prstGeom>
          <a:solidFill>
            <a:srgbClr val="2B95B1"/>
          </a:solidFill>
          <a:ln>
            <a:solidFill>
              <a:srgbClr val="2B9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24B468-E474-48A7-99FE-13D7627A9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719" y="3124592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6AF127-F7FA-4BC2-B67A-BE5DF637C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6719" y="55881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Raleway" panose="020B00030301010600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043363D-FB57-4C21-AE2B-F4997DEB39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798" y="366511"/>
            <a:ext cx="3418403" cy="81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916A02F0-3655-4404-B2AF-11ABF4DEBE70}"/>
              </a:ext>
            </a:extLst>
          </p:cNvPr>
          <p:cNvSpPr/>
          <p:nvPr userDrawn="1"/>
        </p:nvSpPr>
        <p:spPr>
          <a:xfrm>
            <a:off x="0" y="1"/>
            <a:ext cx="12192000" cy="1690688"/>
          </a:xfrm>
          <a:prstGeom prst="rect">
            <a:avLst/>
          </a:prstGeom>
          <a:solidFill>
            <a:srgbClr val="2B95B1"/>
          </a:solidFill>
          <a:ln>
            <a:solidFill>
              <a:srgbClr val="2B9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6BB743-5DE6-4AC2-B2D6-544258BE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0B4412-0437-4E9E-A882-EA2721D30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2B95B1"/>
              </a:buClr>
              <a:buFont typeface="Raleway" panose="020B0003030101060003" pitchFamily="34" charset="0"/>
              <a:buChar char="—"/>
              <a:defRPr>
                <a:latin typeface="Raleway" panose="020B0003030101060003" pitchFamily="34" charset="0"/>
              </a:defRPr>
            </a:lvl1pPr>
            <a:lvl2pPr marL="685800" indent="-228600">
              <a:buClr>
                <a:srgbClr val="2B95B1"/>
              </a:buClr>
              <a:buFont typeface="Raleway" panose="020B0003030101060003" pitchFamily="34" charset="0"/>
              <a:buChar char="—"/>
              <a:defRPr>
                <a:latin typeface="Raleway" panose="020B0003030101060003" pitchFamily="34" charset="0"/>
              </a:defRPr>
            </a:lvl2pPr>
            <a:lvl3pPr marL="1143000" indent="-228600">
              <a:buClr>
                <a:srgbClr val="2B95B1"/>
              </a:buClr>
              <a:buFont typeface="Raleway" panose="020B0003030101060003" pitchFamily="34" charset="0"/>
              <a:buChar char="—"/>
              <a:defRPr>
                <a:latin typeface="Raleway" panose="020B0003030101060003" pitchFamily="34" charset="0"/>
              </a:defRPr>
            </a:lvl3pPr>
            <a:lvl4pPr marL="1600200" indent="-228600">
              <a:buClr>
                <a:srgbClr val="2B95B1"/>
              </a:buClr>
              <a:buFont typeface="Raleway" panose="020B0003030101060003" pitchFamily="34" charset="0"/>
              <a:buChar char="—"/>
              <a:defRPr>
                <a:latin typeface="Raleway" panose="020B0003030101060003" pitchFamily="34" charset="0"/>
              </a:defRPr>
            </a:lvl4pPr>
            <a:lvl5pPr marL="2057400" indent="-228600">
              <a:buClr>
                <a:srgbClr val="2B95B1"/>
              </a:buClr>
              <a:buFont typeface="Raleway" panose="020B0003030101060003" pitchFamily="34" charset="0"/>
              <a:buChar char="—"/>
              <a:defRPr>
                <a:latin typeface="Raleway" panose="020B0003030101060003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A69BDBD4-5D62-45C5-ACF5-2F0415820CF4}"/>
              </a:ext>
            </a:extLst>
          </p:cNvPr>
          <p:cNvGrpSpPr/>
          <p:nvPr userDrawn="1"/>
        </p:nvGrpSpPr>
        <p:grpSpPr>
          <a:xfrm>
            <a:off x="4954556" y="6176963"/>
            <a:ext cx="1904870" cy="514562"/>
            <a:chOff x="7828384" y="441202"/>
            <a:chExt cx="3592286" cy="970384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8306774A-B67E-45A1-A3CC-E2E1A8DF4E89}"/>
                </a:ext>
              </a:extLst>
            </p:cNvPr>
            <p:cNvSpPr/>
            <p:nvPr userDrawn="1"/>
          </p:nvSpPr>
          <p:spPr>
            <a:xfrm>
              <a:off x="7828384" y="441202"/>
              <a:ext cx="3592286" cy="97038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2523D3E1-0719-451D-9B2C-92EC0612C8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8192" y="546325"/>
              <a:ext cx="3418403" cy="8118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806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38570816-6E81-4AD7-ABEC-D6D7B2C5C98C}"/>
              </a:ext>
            </a:extLst>
          </p:cNvPr>
          <p:cNvSpPr/>
          <p:nvPr userDrawn="1"/>
        </p:nvSpPr>
        <p:spPr>
          <a:xfrm>
            <a:off x="-22398" y="3560055"/>
            <a:ext cx="12192000" cy="2738037"/>
          </a:xfrm>
          <a:prstGeom prst="rect">
            <a:avLst/>
          </a:prstGeom>
          <a:solidFill>
            <a:srgbClr val="2B95B1"/>
          </a:solidFill>
          <a:ln>
            <a:solidFill>
              <a:srgbClr val="2B9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D36817-820E-4143-A9C0-8B4545E7E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27" y="2484562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61ED8E-58B8-4EE1-8535-537D38B42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775" y="55672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Raleway" panose="020B00030301010600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ED0721CE-BF60-4CFB-9DC9-A45BB1FCC7C5}"/>
              </a:ext>
            </a:extLst>
          </p:cNvPr>
          <p:cNvGrpSpPr/>
          <p:nvPr userDrawn="1"/>
        </p:nvGrpSpPr>
        <p:grpSpPr>
          <a:xfrm>
            <a:off x="8946234" y="474418"/>
            <a:ext cx="2947729" cy="796270"/>
            <a:chOff x="7828384" y="441202"/>
            <a:chExt cx="3592286" cy="970384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4984B1D8-CCCA-427B-9DD2-A887EF035D20}"/>
                </a:ext>
              </a:extLst>
            </p:cNvPr>
            <p:cNvSpPr/>
            <p:nvPr userDrawn="1"/>
          </p:nvSpPr>
          <p:spPr>
            <a:xfrm>
              <a:off x="7828384" y="441202"/>
              <a:ext cx="3592286" cy="97038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E23772EF-71A8-45A3-996E-EBC5CC2020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8192" y="546325"/>
              <a:ext cx="3418403" cy="8118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720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48001FB-0EC3-439A-BC6D-63E9DB7C2893}"/>
              </a:ext>
            </a:extLst>
          </p:cNvPr>
          <p:cNvSpPr/>
          <p:nvPr userDrawn="1"/>
        </p:nvSpPr>
        <p:spPr>
          <a:xfrm>
            <a:off x="0" y="1"/>
            <a:ext cx="12192000" cy="1690688"/>
          </a:xfrm>
          <a:prstGeom prst="rect">
            <a:avLst/>
          </a:prstGeom>
          <a:solidFill>
            <a:srgbClr val="2B95B1"/>
          </a:solidFill>
          <a:ln>
            <a:solidFill>
              <a:srgbClr val="2B9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7642F5-3D75-44AF-BDC6-0A9BF9E7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" panose="020B0003030101060003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F3A0BCE-6B0E-44A6-A4A6-77F73CBD0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086" y="6232706"/>
            <a:ext cx="1812666" cy="43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4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4694C40-A277-47AB-A66C-A7A5DA8190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086" y="6232706"/>
            <a:ext cx="1812666" cy="43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2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BB7D6DD4-141B-4711-A570-CF0DE6A8226B}"/>
              </a:ext>
            </a:extLst>
          </p:cNvPr>
          <p:cNvSpPr/>
          <p:nvPr userDrawn="1"/>
        </p:nvSpPr>
        <p:spPr>
          <a:xfrm>
            <a:off x="0" y="1203649"/>
            <a:ext cx="4861249" cy="5672156"/>
          </a:xfrm>
          <a:prstGeom prst="rect">
            <a:avLst/>
          </a:prstGeom>
          <a:solidFill>
            <a:srgbClr val="2B95B1"/>
          </a:solidFill>
          <a:ln>
            <a:solidFill>
              <a:srgbClr val="2B95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E4BAD1-2032-4762-B9AC-20647D97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05" y="1726163"/>
            <a:ext cx="3932237" cy="1600200"/>
          </a:xfrm>
        </p:spPr>
        <p:txBody>
          <a:bodyPr anchor="b"/>
          <a:lstStyle>
            <a:lvl1pPr>
              <a:defRPr sz="3200">
                <a:latin typeface="Raleway" panose="020B0003030101060003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83A4D9-3294-4D43-BBB2-5875877F2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502" y="1736350"/>
            <a:ext cx="6172200" cy="4873625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Clr>
                <a:srgbClr val="2B95B1"/>
              </a:buClr>
              <a:buFont typeface="Raleway" panose="020B0003030101060003" pitchFamily="34" charset="0"/>
              <a:buChar char="—"/>
              <a:defRPr lang="es-ES" sz="2800" kern="1200" dirty="0" smtClean="0">
                <a:solidFill>
                  <a:schemeClr val="tx1"/>
                </a:solidFill>
                <a:latin typeface="Raleway" panose="020B00030301010600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Clr>
                <a:srgbClr val="2B95B1"/>
              </a:buClr>
              <a:buFont typeface="Raleway" panose="020B0003030101060003" pitchFamily="34" charset="0"/>
              <a:buChar char="—"/>
              <a:defRPr lang="es-ES" sz="2800" kern="1200" dirty="0" smtClean="0">
                <a:solidFill>
                  <a:schemeClr val="tx1"/>
                </a:solidFill>
                <a:latin typeface="Raleway" panose="020B00030301010600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Clr>
                <a:srgbClr val="2B95B1"/>
              </a:buClr>
              <a:buFont typeface="Raleway" panose="020B0003030101060003" pitchFamily="34" charset="0"/>
              <a:buChar char="—"/>
              <a:defRPr lang="es-ES" sz="2800" kern="1200" dirty="0" smtClean="0">
                <a:solidFill>
                  <a:schemeClr val="tx1"/>
                </a:solidFill>
                <a:latin typeface="Raleway" panose="020B00030301010600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Clr>
                <a:srgbClr val="2B95B1"/>
              </a:buClr>
              <a:buFont typeface="Raleway" panose="020B0003030101060003" pitchFamily="34" charset="0"/>
              <a:buChar char="—"/>
              <a:defRPr lang="es-ES" sz="2800" kern="1200" dirty="0" smtClean="0">
                <a:solidFill>
                  <a:schemeClr val="tx1"/>
                </a:solidFill>
                <a:latin typeface="Raleway" panose="020B00030301010600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Clr>
                <a:srgbClr val="2B95B1"/>
              </a:buClr>
              <a:buFont typeface="Raleway" panose="020B0003030101060003" pitchFamily="34" charset="0"/>
              <a:buChar char="—"/>
              <a:defRPr lang="es-ES" sz="2800" kern="1200" dirty="0">
                <a:solidFill>
                  <a:schemeClr val="tx1"/>
                </a:solidFill>
                <a:latin typeface="Raleway" panose="020B0003030101060003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772764-1F1F-4156-A707-A9ECEA4A5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504" y="3424237"/>
            <a:ext cx="3932237" cy="3209828"/>
          </a:xfrm>
        </p:spPr>
        <p:txBody>
          <a:bodyPr/>
          <a:lstStyle>
            <a:lvl1pPr marL="0" indent="0">
              <a:buNone/>
              <a:defRPr sz="1600">
                <a:latin typeface="Raleway" panose="020B00030301010600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BC08077-B640-48C7-9866-425C3331B9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289" y="400616"/>
            <a:ext cx="1812666" cy="43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7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4CD698-A4F7-40CA-A3E8-9502900D7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935329-53FA-430B-B431-16EDBEF88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0965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23042-03B4-4927-BC11-A08D279C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CUERPOS GEOMÉTRICOS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56FB1B-6F32-49DD-A258-17A68B10BF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Nivel 1. </a:t>
            </a:r>
            <a:br>
              <a:rPr lang="es-ES" dirty="0"/>
            </a:br>
            <a:r>
              <a:rPr lang="es-ES" dirty="0"/>
              <a:t>Cuerpos geométricos</a:t>
            </a:r>
          </a:p>
        </p:txBody>
      </p:sp>
    </p:spTree>
    <p:extLst>
      <p:ext uri="{BB962C8B-B14F-4D97-AF65-F5344CB8AC3E}">
        <p14:creationId xmlns:p14="http://schemas.microsoft.com/office/powerpoint/2010/main" val="329551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C9B93-F0B6-48FB-8725-44C49AF9E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bg1"/>
                </a:solidFill>
              </a:rPr>
              <a:t>Actividad 2:</a:t>
            </a:r>
            <a:br>
              <a:rPr lang="es-ES">
                <a:solidFill>
                  <a:schemeClr val="bg1"/>
                </a:solidFill>
              </a:rPr>
            </a:br>
            <a:r>
              <a:rPr lang="es-ES">
                <a:solidFill>
                  <a:schemeClr val="bg1"/>
                </a:solidFill>
              </a:rPr>
              <a:t>Construye</a:t>
            </a:r>
            <a:endParaRPr lang="es-ES" dirty="0">
              <a:solidFill>
                <a:schemeClr val="bg1"/>
              </a:solidFill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A9E8E40B-42D6-4AEC-A7A2-4A871DB57A18}"/>
              </a:ext>
            </a:extLst>
          </p:cNvPr>
          <p:cNvGrpSpPr/>
          <p:nvPr/>
        </p:nvGrpSpPr>
        <p:grpSpPr>
          <a:xfrm>
            <a:off x="5553297" y="1681587"/>
            <a:ext cx="6011414" cy="1759453"/>
            <a:chOff x="94975" y="0"/>
            <a:chExt cx="2441481" cy="767080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EA34D04D-4A12-42DA-874F-BFF3F6555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100" y="0"/>
              <a:ext cx="790575" cy="767080"/>
            </a:xfrm>
            <a:prstGeom prst="rect">
              <a:avLst/>
            </a:prstGeom>
          </p:spPr>
        </p:pic>
        <p:cxnSp>
          <p:nvCxnSpPr>
            <p:cNvPr id="7" name="Conector recto de flecha 6">
              <a:extLst>
                <a:ext uri="{FF2B5EF4-FFF2-40B4-BE49-F238E27FC236}">
                  <a16:creationId xmlns:a16="http://schemas.microsoft.com/office/drawing/2014/main" id="{BAC54A12-5DB3-403E-8596-6AA994241289}"/>
                </a:ext>
              </a:extLst>
            </p:cNvPr>
            <p:cNvCxnSpPr/>
            <p:nvPr/>
          </p:nvCxnSpPr>
          <p:spPr>
            <a:xfrm>
              <a:off x="1238250" y="190500"/>
              <a:ext cx="9566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9C4C854A-BA38-4DA5-9C7C-04897431A85A}"/>
                </a:ext>
              </a:extLst>
            </p:cNvPr>
            <p:cNvCxnSpPr/>
            <p:nvPr/>
          </p:nvCxnSpPr>
          <p:spPr>
            <a:xfrm flipV="1">
              <a:off x="1285875" y="190500"/>
              <a:ext cx="544412" cy="3329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Cuadro de texto 2">
              <a:extLst>
                <a:ext uri="{FF2B5EF4-FFF2-40B4-BE49-F238E27FC236}">
                  <a16:creationId xmlns:a16="http://schemas.microsoft.com/office/drawing/2014/main" id="{0C5CB389-D266-415E-9C0A-E962C22FC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8849" y="57150"/>
              <a:ext cx="307607" cy="133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ES" sz="1400" dirty="0">
                  <a:effectLst/>
                  <a:latin typeface="Raleway" panose="020B00030301010600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Bases</a:t>
              </a:r>
            </a:p>
          </p:txBody>
        </p: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7003A7B3-F147-478C-9914-0B2F6AB4935F}"/>
                </a:ext>
              </a:extLst>
            </p:cNvPr>
            <p:cNvCxnSpPr/>
            <p:nvPr/>
          </p:nvCxnSpPr>
          <p:spPr>
            <a:xfrm flipH="1">
              <a:off x="514350" y="428625"/>
              <a:ext cx="57023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Cuadro de texto 2">
              <a:extLst>
                <a:ext uri="{FF2B5EF4-FFF2-40B4-BE49-F238E27FC236}">
                  <a16:creationId xmlns:a16="http://schemas.microsoft.com/office/drawing/2014/main" id="{77A83DC1-7D60-4AEE-B0E6-A46425293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75" y="358248"/>
              <a:ext cx="262280" cy="1407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just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s-ES" sz="1400" dirty="0">
                  <a:effectLst/>
                  <a:latin typeface="Raleway" panose="020B0003030101060003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Cara</a:t>
              </a:r>
            </a:p>
          </p:txBody>
        </p:sp>
      </p:grp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BE3740C6-9DDC-4D45-8698-0AFF1C984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21471"/>
              </p:ext>
            </p:extLst>
          </p:nvPr>
        </p:nvGraphicFramePr>
        <p:xfrm>
          <a:off x="5324129" y="3835021"/>
          <a:ext cx="6322803" cy="2536609"/>
        </p:xfrm>
        <a:graphic>
          <a:graphicData uri="http://schemas.openxmlformats.org/drawingml/2006/table">
            <a:tbl>
              <a:tblPr firstRow="1" firstCol="1" bandRow="1"/>
              <a:tblGrid>
                <a:gridCol w="1890232">
                  <a:extLst>
                    <a:ext uri="{9D8B030D-6E8A-4147-A177-3AD203B41FA5}">
                      <a16:colId xmlns:a16="http://schemas.microsoft.com/office/drawing/2014/main" val="1590034018"/>
                    </a:ext>
                  </a:extLst>
                </a:gridCol>
                <a:gridCol w="1271662">
                  <a:extLst>
                    <a:ext uri="{9D8B030D-6E8A-4147-A177-3AD203B41FA5}">
                      <a16:colId xmlns:a16="http://schemas.microsoft.com/office/drawing/2014/main" val="771639099"/>
                    </a:ext>
                  </a:extLst>
                </a:gridCol>
                <a:gridCol w="1579962">
                  <a:extLst>
                    <a:ext uri="{9D8B030D-6E8A-4147-A177-3AD203B41FA5}">
                      <a16:colId xmlns:a16="http://schemas.microsoft.com/office/drawing/2014/main" val="378122745"/>
                    </a:ext>
                  </a:extLst>
                </a:gridCol>
                <a:gridCol w="1580947">
                  <a:extLst>
                    <a:ext uri="{9D8B030D-6E8A-4147-A177-3AD203B41FA5}">
                      <a16:colId xmlns:a16="http://schemas.microsoft.com/office/drawing/2014/main" val="597500461"/>
                    </a:ext>
                  </a:extLst>
                </a:gridCol>
              </a:tblGrid>
              <a:tr h="10056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00">
                          <a:effectLst/>
                          <a:latin typeface="Raleway" panose="020B000303010106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100" dirty="0">
                        <a:effectLst/>
                        <a:latin typeface="Raleway" panose="020B000303010106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100">
                        <a:effectLst/>
                        <a:latin typeface="Raleway" panose="020B000303010106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100" dirty="0">
                        <a:effectLst/>
                        <a:latin typeface="Raleway" panose="020B00030301010600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707837"/>
                  </a:ext>
                </a:extLst>
              </a:tr>
              <a:tr h="75331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400" dirty="0">
                          <a:solidFill>
                            <a:srgbClr val="2B95B1"/>
                          </a:solidFill>
                          <a:effectLst/>
                          <a:latin typeface="Raleway" panose="020B000303010106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¿Qué polígono forma su base?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00" dirty="0">
                          <a:effectLst/>
                          <a:latin typeface="Raleway" panose="020B000303010106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00" dirty="0">
                          <a:effectLst/>
                          <a:latin typeface="Raleway" panose="020B000303010106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00" dirty="0">
                          <a:effectLst/>
                          <a:latin typeface="Raleway" panose="020B000303010106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273200"/>
                  </a:ext>
                </a:extLst>
              </a:tr>
              <a:tr h="77764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400" dirty="0">
                          <a:solidFill>
                            <a:srgbClr val="2B95B1"/>
                          </a:solidFill>
                          <a:effectLst/>
                          <a:latin typeface="Raleway" panose="020B000303010106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¿Qué formula utilizas para calcular el área de la base?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00" dirty="0">
                          <a:effectLst/>
                          <a:latin typeface="Raleway" panose="020B000303010106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00" dirty="0">
                          <a:effectLst/>
                          <a:latin typeface="Raleway" panose="020B000303010106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100" dirty="0">
                          <a:effectLst/>
                          <a:latin typeface="Raleway" panose="020B00030301010600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942192"/>
                  </a:ext>
                </a:extLst>
              </a:tr>
            </a:tbl>
          </a:graphicData>
        </a:graphic>
      </p:graphicFrame>
      <p:pic>
        <p:nvPicPr>
          <p:cNvPr id="13" name="Imagen 52">
            <a:extLst>
              <a:ext uri="{FF2B5EF4-FFF2-40B4-BE49-F238E27FC236}">
                <a16:creationId xmlns:a16="http://schemas.microsoft.com/office/drawing/2014/main" id="{68EA54E8-5D39-4540-9ADC-48ED8BBD5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450" y="3935605"/>
            <a:ext cx="838191" cy="77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53">
            <a:extLst>
              <a:ext uri="{FF2B5EF4-FFF2-40B4-BE49-F238E27FC236}">
                <a16:creationId xmlns:a16="http://schemas.microsoft.com/office/drawing/2014/main" id="{24432561-A956-4E34-B19E-D7870857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10" y="4008773"/>
            <a:ext cx="762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55">
            <a:extLst>
              <a:ext uri="{FF2B5EF4-FFF2-40B4-BE49-F238E27FC236}">
                <a16:creationId xmlns:a16="http://schemas.microsoft.com/office/drawing/2014/main" id="{3F2F003F-CB16-4DB4-B88E-96A32FA40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283" y="3989723"/>
            <a:ext cx="600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BEE76E5C-B870-4542-B195-A366B955C2D0}"/>
              </a:ext>
            </a:extLst>
          </p:cNvPr>
          <p:cNvSpPr txBox="1"/>
          <p:nvPr/>
        </p:nvSpPr>
        <p:spPr>
          <a:xfrm>
            <a:off x="5236234" y="579720"/>
            <a:ext cx="6211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Raleway" panose="020B0003030101060003" pitchFamily="34" charset="0"/>
              </a:rPr>
              <a:t>Mira el siguiente esquema y completa la tabla que se presenta a continuación:</a:t>
            </a:r>
          </a:p>
        </p:txBody>
      </p:sp>
    </p:spTree>
    <p:extLst>
      <p:ext uri="{BB962C8B-B14F-4D97-AF65-F5344CB8AC3E}">
        <p14:creationId xmlns:p14="http://schemas.microsoft.com/office/powerpoint/2010/main" val="795612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00D783881E04F469D8180D0C8903FEA" ma:contentTypeVersion="4" ma:contentTypeDescription="Crear nuevo documento." ma:contentTypeScope="" ma:versionID="a4b1d5f2f1850532eae11d2118b3e9b2">
  <xsd:schema xmlns:xsd="http://www.w3.org/2001/XMLSchema" xmlns:xs="http://www.w3.org/2001/XMLSchema" xmlns:p="http://schemas.microsoft.com/office/2006/metadata/properties" xmlns:ns2="5f66ff17-4c5f-457c-b78e-d4068bbf6917" targetNamespace="http://schemas.microsoft.com/office/2006/metadata/properties" ma:root="true" ma:fieldsID="eb2fe7aed7be169c7c73de81e2a19a3e" ns2:_="">
    <xsd:import namespace="5f66ff17-4c5f-457c-b78e-d4068bbf69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6ff17-4c5f-457c-b78e-d4068bbf69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8B2E42-06DC-4301-A606-A54B2A10C661}"/>
</file>

<file path=customXml/itemProps2.xml><?xml version="1.0" encoding="utf-8"?>
<ds:datastoreItem xmlns:ds="http://schemas.openxmlformats.org/officeDocument/2006/customXml" ds:itemID="{2B91DCBE-3D5D-43D0-9002-7878D9113DB7}"/>
</file>

<file path=customXml/itemProps3.xml><?xml version="1.0" encoding="utf-8"?>
<ds:datastoreItem xmlns:ds="http://schemas.openxmlformats.org/officeDocument/2006/customXml" ds:itemID="{83438943-5773-4CC9-8F12-2A06BC33CC3F}"/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43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Raleway</vt:lpstr>
      <vt:lpstr>Times New Roman</vt:lpstr>
      <vt:lpstr>Tema de Office</vt:lpstr>
      <vt:lpstr>CUERPOS GEOMÉTRICOS</vt:lpstr>
      <vt:lpstr>Actividad 2: Construye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G. Cabezas</dc:creator>
  <cp:lastModifiedBy>Vanesa García</cp:lastModifiedBy>
  <cp:revision>19</cp:revision>
  <dcterms:created xsi:type="dcterms:W3CDTF">2017-06-21T09:51:05Z</dcterms:created>
  <dcterms:modified xsi:type="dcterms:W3CDTF">2017-10-19T10:07:34Z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0x010100D00D783881E04F469D8180D0C8903FEA</vt:lpwstr>
  </property>
</Properties>
</file>